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70" r:id="rId10"/>
    <p:sldId id="261" r:id="rId11"/>
    <p:sldId id="265" r:id="rId12"/>
    <p:sldId id="269" r:id="rId13"/>
    <p:sldId id="267" r:id="rId14"/>
    <p:sldId id="268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7BD1"/>
    <a:srgbClr val="AC3EC1"/>
    <a:srgbClr val="90BA4C"/>
    <a:srgbClr val="46B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9093" autoAdjust="0"/>
  </p:normalViewPr>
  <p:slideViewPr>
    <p:cSldViewPr snapToGrid="0">
      <p:cViewPr varScale="1">
        <p:scale>
          <a:sx n="34" d="100"/>
          <a:sy n="34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ORBCOMM FM23 vs LUSAT (LO-19)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'closeapproach (2)'!$B$1</c:f>
              <c:strCache>
                <c:ptCount val="1"/>
                <c:pt idx="0">
                  <c:v>Distance in Meters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59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5446194225722"/>
                      <c:h val="0.116730825313502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7F2-49CE-AAD2-EB0C97D55ED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'closeapproach (2)'!$A$2:$A$122</c:f>
              <c:numCache>
                <c:formatCode>[$-F400]h:mm:ss\ AM/PM</c:formatCode>
                <c:ptCount val="121"/>
                <c:pt idx="0">
                  <c:v>44410.229166666664</c:v>
                </c:pt>
                <c:pt idx="1">
                  <c:v>44410.229178240741</c:v>
                </c:pt>
                <c:pt idx="2">
                  <c:v>44410.229189814818</c:v>
                </c:pt>
                <c:pt idx="3">
                  <c:v>44410.229201388887</c:v>
                </c:pt>
                <c:pt idx="4">
                  <c:v>44410.229212962964</c:v>
                </c:pt>
                <c:pt idx="5">
                  <c:v>44410.229224537034</c:v>
                </c:pt>
                <c:pt idx="6">
                  <c:v>44410.22923611111</c:v>
                </c:pt>
                <c:pt idx="7">
                  <c:v>44410.229247685187</c:v>
                </c:pt>
                <c:pt idx="8">
                  <c:v>44410.229259259257</c:v>
                </c:pt>
                <c:pt idx="9">
                  <c:v>44410.229270833333</c:v>
                </c:pt>
                <c:pt idx="10">
                  <c:v>44410.22928240741</c:v>
                </c:pt>
                <c:pt idx="11">
                  <c:v>44410.22929398148</c:v>
                </c:pt>
                <c:pt idx="12">
                  <c:v>44410.229305555556</c:v>
                </c:pt>
                <c:pt idx="13">
                  <c:v>44410.229317129626</c:v>
                </c:pt>
                <c:pt idx="14">
                  <c:v>44410.229328703703</c:v>
                </c:pt>
                <c:pt idx="15">
                  <c:v>44410.22934027778</c:v>
                </c:pt>
                <c:pt idx="16">
                  <c:v>44410.229351851849</c:v>
                </c:pt>
                <c:pt idx="17">
                  <c:v>44410.229363425926</c:v>
                </c:pt>
                <c:pt idx="18">
                  <c:v>44410.229375000003</c:v>
                </c:pt>
                <c:pt idx="19">
                  <c:v>44410.229386574072</c:v>
                </c:pt>
                <c:pt idx="20">
                  <c:v>44410.229398148149</c:v>
                </c:pt>
                <c:pt idx="21">
                  <c:v>44410.229409722226</c:v>
                </c:pt>
                <c:pt idx="22">
                  <c:v>44410.229421296295</c:v>
                </c:pt>
                <c:pt idx="23">
                  <c:v>44410.229432870372</c:v>
                </c:pt>
                <c:pt idx="24">
                  <c:v>44410.229444444441</c:v>
                </c:pt>
                <c:pt idx="25">
                  <c:v>44410.229456018518</c:v>
                </c:pt>
                <c:pt idx="26">
                  <c:v>44410.229467592595</c:v>
                </c:pt>
                <c:pt idx="27">
                  <c:v>44410.229479166665</c:v>
                </c:pt>
                <c:pt idx="28">
                  <c:v>44410.229490740741</c:v>
                </c:pt>
                <c:pt idx="29">
                  <c:v>44410.229502314818</c:v>
                </c:pt>
                <c:pt idx="30">
                  <c:v>44410.229513888888</c:v>
                </c:pt>
                <c:pt idx="31">
                  <c:v>44410.229525462964</c:v>
                </c:pt>
                <c:pt idx="32">
                  <c:v>44410.229537037034</c:v>
                </c:pt>
                <c:pt idx="33">
                  <c:v>44410.229548611111</c:v>
                </c:pt>
                <c:pt idx="34">
                  <c:v>44410.229560185187</c:v>
                </c:pt>
                <c:pt idx="35">
                  <c:v>44410.229571759257</c:v>
                </c:pt>
                <c:pt idx="36">
                  <c:v>44410.229583333334</c:v>
                </c:pt>
                <c:pt idx="37">
                  <c:v>44410.229594907411</c:v>
                </c:pt>
                <c:pt idx="38">
                  <c:v>44410.22960648148</c:v>
                </c:pt>
                <c:pt idx="39">
                  <c:v>44410.229618055557</c:v>
                </c:pt>
                <c:pt idx="40">
                  <c:v>44410.229629629626</c:v>
                </c:pt>
                <c:pt idx="41">
                  <c:v>44410.229641203703</c:v>
                </c:pt>
                <c:pt idx="42">
                  <c:v>44410.22965277778</c:v>
                </c:pt>
                <c:pt idx="43">
                  <c:v>44410.229664351849</c:v>
                </c:pt>
                <c:pt idx="44">
                  <c:v>44410.229675925926</c:v>
                </c:pt>
                <c:pt idx="45">
                  <c:v>44410.229687500003</c:v>
                </c:pt>
                <c:pt idx="46">
                  <c:v>44410.229699074072</c:v>
                </c:pt>
                <c:pt idx="47">
                  <c:v>44410.229710648149</c:v>
                </c:pt>
                <c:pt idx="48">
                  <c:v>44410.229722222219</c:v>
                </c:pt>
                <c:pt idx="49">
                  <c:v>44410.229733796295</c:v>
                </c:pt>
                <c:pt idx="50">
                  <c:v>44410.229745370372</c:v>
                </c:pt>
                <c:pt idx="51">
                  <c:v>44410.229756944442</c:v>
                </c:pt>
                <c:pt idx="52">
                  <c:v>44410.229768518519</c:v>
                </c:pt>
                <c:pt idx="53">
                  <c:v>44410.229780092595</c:v>
                </c:pt>
                <c:pt idx="54">
                  <c:v>44410.229791666665</c:v>
                </c:pt>
                <c:pt idx="55">
                  <c:v>44410.229803240742</c:v>
                </c:pt>
                <c:pt idx="56">
                  <c:v>44410.229814814818</c:v>
                </c:pt>
                <c:pt idx="57">
                  <c:v>44410.229826388888</c:v>
                </c:pt>
                <c:pt idx="58">
                  <c:v>44410.229837962965</c:v>
                </c:pt>
                <c:pt idx="59">
                  <c:v>44410.229849537034</c:v>
                </c:pt>
                <c:pt idx="60">
                  <c:v>44410.229861111111</c:v>
                </c:pt>
                <c:pt idx="61">
                  <c:v>44410.229872685188</c:v>
                </c:pt>
                <c:pt idx="62">
                  <c:v>44410.229884259257</c:v>
                </c:pt>
                <c:pt idx="63">
                  <c:v>44410.229895833334</c:v>
                </c:pt>
                <c:pt idx="64">
                  <c:v>44410.229907407411</c:v>
                </c:pt>
                <c:pt idx="65">
                  <c:v>44410.22991898148</c:v>
                </c:pt>
                <c:pt idx="66">
                  <c:v>44410.229930555557</c:v>
                </c:pt>
                <c:pt idx="67">
                  <c:v>44410.229942129627</c:v>
                </c:pt>
                <c:pt idx="68">
                  <c:v>44410.229953703703</c:v>
                </c:pt>
                <c:pt idx="69">
                  <c:v>44410.22996527778</c:v>
                </c:pt>
                <c:pt idx="70">
                  <c:v>44410.22997685185</c:v>
                </c:pt>
                <c:pt idx="71">
                  <c:v>44410.229988425926</c:v>
                </c:pt>
                <c:pt idx="72">
                  <c:v>44410.23</c:v>
                </c:pt>
                <c:pt idx="73">
                  <c:v>44410.230011574073</c:v>
                </c:pt>
                <c:pt idx="74">
                  <c:v>44410.230023148149</c:v>
                </c:pt>
                <c:pt idx="75">
                  <c:v>44410.230034722219</c:v>
                </c:pt>
                <c:pt idx="76">
                  <c:v>44410.230046296296</c:v>
                </c:pt>
                <c:pt idx="77">
                  <c:v>44410.230057870373</c:v>
                </c:pt>
                <c:pt idx="78">
                  <c:v>44410.230069444442</c:v>
                </c:pt>
                <c:pt idx="79">
                  <c:v>44410.230081018519</c:v>
                </c:pt>
                <c:pt idx="80">
                  <c:v>44410.230092592596</c:v>
                </c:pt>
                <c:pt idx="81">
                  <c:v>44410.230104166665</c:v>
                </c:pt>
                <c:pt idx="82">
                  <c:v>44410.230115740742</c:v>
                </c:pt>
                <c:pt idx="83">
                  <c:v>44410.230127314811</c:v>
                </c:pt>
                <c:pt idx="84">
                  <c:v>44410.230138888888</c:v>
                </c:pt>
                <c:pt idx="85">
                  <c:v>44410.230150462965</c:v>
                </c:pt>
                <c:pt idx="86">
                  <c:v>44410.230162037034</c:v>
                </c:pt>
                <c:pt idx="87">
                  <c:v>44410.230173611111</c:v>
                </c:pt>
                <c:pt idx="88">
                  <c:v>44410.230185185188</c:v>
                </c:pt>
                <c:pt idx="89">
                  <c:v>44410.230196759258</c:v>
                </c:pt>
                <c:pt idx="90">
                  <c:v>44410.230208333334</c:v>
                </c:pt>
                <c:pt idx="91">
                  <c:v>44410.230219907404</c:v>
                </c:pt>
                <c:pt idx="92">
                  <c:v>44410.230231481481</c:v>
                </c:pt>
                <c:pt idx="93">
                  <c:v>44410.230243055557</c:v>
                </c:pt>
                <c:pt idx="94">
                  <c:v>44410.230254629627</c:v>
                </c:pt>
                <c:pt idx="95">
                  <c:v>44410.230266203704</c:v>
                </c:pt>
                <c:pt idx="96">
                  <c:v>44410.23027777778</c:v>
                </c:pt>
                <c:pt idx="97">
                  <c:v>44410.23028935185</c:v>
                </c:pt>
                <c:pt idx="98">
                  <c:v>44410.230300925927</c:v>
                </c:pt>
                <c:pt idx="99">
                  <c:v>44410.230312500003</c:v>
                </c:pt>
                <c:pt idx="100">
                  <c:v>44410.230324074073</c:v>
                </c:pt>
                <c:pt idx="101">
                  <c:v>44410.23033564815</c:v>
                </c:pt>
                <c:pt idx="102">
                  <c:v>44410.230347222219</c:v>
                </c:pt>
                <c:pt idx="103">
                  <c:v>44410.230358796296</c:v>
                </c:pt>
                <c:pt idx="104">
                  <c:v>44410.230370370373</c:v>
                </c:pt>
                <c:pt idx="105">
                  <c:v>44410.230381944442</c:v>
                </c:pt>
                <c:pt idx="106">
                  <c:v>44410.230393518519</c:v>
                </c:pt>
                <c:pt idx="107">
                  <c:v>44410.230405092596</c:v>
                </c:pt>
                <c:pt idx="108">
                  <c:v>44410.230416666665</c:v>
                </c:pt>
                <c:pt idx="109">
                  <c:v>44410.230428240742</c:v>
                </c:pt>
                <c:pt idx="110">
                  <c:v>44410.230439814812</c:v>
                </c:pt>
                <c:pt idx="111">
                  <c:v>44410.230451388888</c:v>
                </c:pt>
                <c:pt idx="112">
                  <c:v>44410.230462962965</c:v>
                </c:pt>
                <c:pt idx="113">
                  <c:v>44410.230474537035</c:v>
                </c:pt>
                <c:pt idx="114">
                  <c:v>44410.230486111112</c:v>
                </c:pt>
                <c:pt idx="115">
                  <c:v>44410.230497685188</c:v>
                </c:pt>
                <c:pt idx="116">
                  <c:v>44410.230509259258</c:v>
                </c:pt>
                <c:pt idx="117">
                  <c:v>44410.230520833335</c:v>
                </c:pt>
                <c:pt idx="118">
                  <c:v>44410.230532407404</c:v>
                </c:pt>
                <c:pt idx="119">
                  <c:v>44410.230543981481</c:v>
                </c:pt>
                <c:pt idx="120">
                  <c:v>44410.230555555558</c:v>
                </c:pt>
              </c:numCache>
            </c:numRef>
          </c:cat>
          <c:val>
            <c:numRef>
              <c:f>'closeapproach (2)'!$B$2:$B$122</c:f>
              <c:numCache>
                <c:formatCode>General</c:formatCode>
                <c:ptCount val="121"/>
                <c:pt idx="0">
                  <c:v>575244.41745195258</c:v>
                </c:pt>
                <c:pt idx="1">
                  <c:v>565542.99211357546</c:v>
                </c:pt>
                <c:pt idx="2">
                  <c:v>555840.95970051445</c:v>
                </c:pt>
                <c:pt idx="3">
                  <c:v>546138.33127072314</c:v>
                </c:pt>
                <c:pt idx="4">
                  <c:v>536435.1179176874</c:v>
                </c:pt>
                <c:pt idx="5">
                  <c:v>526731.33076085825</c:v>
                </c:pt>
                <c:pt idx="6">
                  <c:v>517026.98097893031</c:v>
                </c:pt>
                <c:pt idx="7">
                  <c:v>507322.07977985113</c:v>
                </c:pt>
                <c:pt idx="8">
                  <c:v>497616.63843924616</c:v>
                </c:pt>
                <c:pt idx="9">
                  <c:v>487910.66826932068</c:v>
                </c:pt>
                <c:pt idx="10">
                  <c:v>478204.18066684727</c:v>
                </c:pt>
                <c:pt idx="11">
                  <c:v>468497.18707498186</c:v>
                </c:pt>
                <c:pt idx="12">
                  <c:v>458789.6990199404</c:v>
                </c:pt>
                <c:pt idx="13">
                  <c:v>449081.72811484087</c:v>
                </c:pt>
                <c:pt idx="14">
                  <c:v>439373.28606024414</c:v>
                </c:pt>
                <c:pt idx="15">
                  <c:v>429664.38465450221</c:v>
                </c:pt>
                <c:pt idx="16">
                  <c:v>419955.03581390437</c:v>
                </c:pt>
                <c:pt idx="17">
                  <c:v>410245.25158827717</c:v>
                </c:pt>
                <c:pt idx="18">
                  <c:v>400535.04415294528</c:v>
                </c:pt>
                <c:pt idx="19">
                  <c:v>390824.42586883478</c:v>
                </c:pt>
                <c:pt idx="20">
                  <c:v>381113.40924553177</c:v>
                </c:pt>
                <c:pt idx="21">
                  <c:v>371402.00703057874</c:v>
                </c:pt>
                <c:pt idx="22">
                  <c:v>361690.2321668432</c:v>
                </c:pt>
                <c:pt idx="23">
                  <c:v>351978.09789432585</c:v>
                </c:pt>
                <c:pt idx="24">
                  <c:v>342265.6177387347</c:v>
                </c:pt>
                <c:pt idx="25">
                  <c:v>332552.80556588824</c:v>
                </c:pt>
                <c:pt idx="26">
                  <c:v>322839.67563773692</c:v>
                </c:pt>
                <c:pt idx="27">
                  <c:v>313126.24268434028</c:v>
                </c:pt>
                <c:pt idx="28">
                  <c:v>303412.52195797826</c:v>
                </c:pt>
                <c:pt idx="29">
                  <c:v>293698.52932937414</c:v>
                </c:pt>
                <c:pt idx="30">
                  <c:v>283984.28140190145</c:v>
                </c:pt>
                <c:pt idx="31">
                  <c:v>274269.79561856744</c:v>
                </c:pt>
                <c:pt idx="32">
                  <c:v>264555.090437598</c:v>
                </c:pt>
                <c:pt idx="33">
                  <c:v>254840.18552677674</c:v>
                </c:pt>
                <c:pt idx="34">
                  <c:v>245125.10196753987</c:v>
                </c:pt>
                <c:pt idx="35">
                  <c:v>235409.8626091289</c:v>
                </c:pt>
                <c:pt idx="36">
                  <c:v>225694.49239766088</c:v>
                </c:pt>
                <c:pt idx="37">
                  <c:v>215979.01884423068</c:v>
                </c:pt>
                <c:pt idx="38">
                  <c:v>206263.47269067317</c:v>
                </c:pt>
                <c:pt idx="39">
                  <c:v>196547.88861802433</c:v>
                </c:pt>
                <c:pt idx="40">
                  <c:v>186832.30636644131</c:v>
                </c:pt>
                <c:pt idx="41">
                  <c:v>177116.77203042767</c:v>
                </c:pt>
                <c:pt idx="42">
                  <c:v>167401.33997509099</c:v>
                </c:pt>
                <c:pt idx="43">
                  <c:v>157686.07535092419</c:v>
                </c:pt>
                <c:pt idx="44">
                  <c:v>147971.0576216933</c:v>
                </c:pt>
                <c:pt idx="45">
                  <c:v>138256.38562897203</c:v>
                </c:pt>
                <c:pt idx="46">
                  <c:v>128542.18489111282</c:v>
                </c:pt>
                <c:pt idx="47">
                  <c:v>118828.61847892549</c:v>
                </c:pt>
                <c:pt idx="48">
                  <c:v>109115.90377048646</c:v>
                </c:pt>
                <c:pt idx="49">
                  <c:v>99404.33893413897</c:v>
                </c:pt>
                <c:pt idx="50">
                  <c:v>89694.346666434649</c:v>
                </c:pt>
                <c:pt idx="51">
                  <c:v>79986.549661952246</c:v>
                </c:pt>
                <c:pt idx="52">
                  <c:v>70281.908647437886</c:v>
                </c:pt>
                <c:pt idx="53">
                  <c:v>60581.992766385592</c:v>
                </c:pt>
                <c:pt idx="54">
                  <c:v>50889.558323367688</c:v>
                </c:pt>
                <c:pt idx="55">
                  <c:v>41209.94160957593</c:v>
                </c:pt>
                <c:pt idx="56">
                  <c:v>31555.002013580033</c:v>
                </c:pt>
                <c:pt idx="57">
                  <c:v>21957.385995859277</c:v>
                </c:pt>
                <c:pt idx="58">
                  <c:v>12549.401041326273</c:v>
                </c:pt>
                <c:pt idx="59">
                  <c:v>4669.2145469061097</c:v>
                </c:pt>
                <c:pt idx="60">
                  <c:v>8664.2762644295417</c:v>
                </c:pt>
                <c:pt idx="61">
                  <c:v>17812.680552875685</c:v>
                </c:pt>
                <c:pt idx="62">
                  <c:v>27358.110734413498</c:v>
                </c:pt>
                <c:pt idx="63">
                  <c:v>36994.482099198663</c:v>
                </c:pt>
                <c:pt idx="64">
                  <c:v>46665.461884327844</c:v>
                </c:pt>
                <c:pt idx="65">
                  <c:v>56353.203789656698</c:v>
                </c:pt>
                <c:pt idx="66">
                  <c:v>66050.299683734964</c:v>
                </c:pt>
                <c:pt idx="67">
                  <c:v>75753.123327410663</c:v>
                </c:pt>
                <c:pt idx="68">
                  <c:v>85459.688710535993</c:v>
                </c:pt>
                <c:pt idx="69">
                  <c:v>95168.815119875537</c:v>
                </c:pt>
                <c:pt idx="70">
                  <c:v>104879.75487017621</c:v>
                </c:pt>
                <c:pt idx="71">
                  <c:v>114592.0100109388</c:v>
                </c:pt>
                <c:pt idx="72">
                  <c:v>124305.23485399963</c:v>
                </c:pt>
                <c:pt idx="73">
                  <c:v>134019.18084129761</c:v>
                </c:pt>
                <c:pt idx="74">
                  <c:v>143733.66371107305</c:v>
                </c:pt>
                <c:pt idx="75">
                  <c:v>153448.54318758013</c:v>
                </c:pt>
                <c:pt idx="76">
                  <c:v>163163.70987097541</c:v>
                </c:pt>
                <c:pt idx="77">
                  <c:v>172879.07658094596</c:v>
                </c:pt>
                <c:pt idx="78">
                  <c:v>182594.57243736886</c:v>
                </c:pt>
                <c:pt idx="79">
                  <c:v>192310.13873028025</c:v>
                </c:pt>
                <c:pt idx="80">
                  <c:v>202025.72601605073</c:v>
                </c:pt>
                <c:pt idx="81">
                  <c:v>211741.29198985774</c:v>
                </c:pt>
                <c:pt idx="82">
                  <c:v>221456.79991082681</c:v>
                </c:pt>
                <c:pt idx="83">
                  <c:v>231172.21742142286</c:v>
                </c:pt>
                <c:pt idx="84">
                  <c:v>240887.51570933184</c:v>
                </c:pt>
                <c:pt idx="85">
                  <c:v>250602.66875064056</c:v>
                </c:pt>
                <c:pt idx="86">
                  <c:v>260317.65285148961</c:v>
                </c:pt>
                <c:pt idx="87">
                  <c:v>270032.44620860432</c:v>
                </c:pt>
                <c:pt idx="88">
                  <c:v>279747.02856440179</c:v>
                </c:pt>
                <c:pt idx="89">
                  <c:v>289461.380957863</c:v>
                </c:pt>
                <c:pt idx="90">
                  <c:v>299175.48553920741</c:v>
                </c:pt>
                <c:pt idx="91">
                  <c:v>308889.32535647583</c:v>
                </c:pt>
                <c:pt idx="92">
                  <c:v>318602.88423265965</c:v>
                </c:pt>
                <c:pt idx="93">
                  <c:v>328316.14666366373</c:v>
                </c:pt>
                <c:pt idx="94">
                  <c:v>338029.09771454142</c:v>
                </c:pt>
                <c:pt idx="95">
                  <c:v>347741.72291719634</c:v>
                </c:pt>
                <c:pt idx="96">
                  <c:v>357454.00825274887</c:v>
                </c:pt>
                <c:pt idx="97">
                  <c:v>367165.94005352329</c:v>
                </c:pt>
                <c:pt idx="98">
                  <c:v>376877.50496223685</c:v>
                </c:pt>
                <c:pt idx="99">
                  <c:v>386588.68992805958</c:v>
                </c:pt>
                <c:pt idx="100">
                  <c:v>396299.48211739701</c:v>
                </c:pt>
                <c:pt idx="101">
                  <c:v>406009.86892491585</c:v>
                </c:pt>
                <c:pt idx="102">
                  <c:v>415719.83793148998</c:v>
                </c:pt>
                <c:pt idx="103">
                  <c:v>425429.37689316907</c:v>
                </c:pt>
                <c:pt idx="104">
                  <c:v>435138.47371385212</c:v>
                </c:pt>
                <c:pt idx="105">
                  <c:v>444847.11641628284</c:v>
                </c:pt>
                <c:pt idx="106">
                  <c:v>454555.29316607461</c:v>
                </c:pt>
                <c:pt idx="107">
                  <c:v>464262.99222944427</c:v>
                </c:pt>
                <c:pt idx="108">
                  <c:v>473970.20194976113</c:v>
                </c:pt>
                <c:pt idx="109">
                  <c:v>483676.91078447818</c:v>
                </c:pt>
                <c:pt idx="110">
                  <c:v>493383.10725437268</c:v>
                </c:pt>
                <c:pt idx="111">
                  <c:v>503088.77994869027</c:v>
                </c:pt>
                <c:pt idx="112">
                  <c:v>512793.9175250039</c:v>
                </c:pt>
                <c:pt idx="113">
                  <c:v>522498.50870116154</c:v>
                </c:pt>
                <c:pt idx="114">
                  <c:v>532202.54224998667</c:v>
                </c:pt>
                <c:pt idx="115">
                  <c:v>541906.0069798812</c:v>
                </c:pt>
                <c:pt idx="116">
                  <c:v>551608.89175601769</c:v>
                </c:pt>
                <c:pt idx="117">
                  <c:v>561311.18548389478</c:v>
                </c:pt>
                <c:pt idx="118">
                  <c:v>571012.87709751399</c:v>
                </c:pt>
                <c:pt idx="119">
                  <c:v>580713.95556692977</c:v>
                </c:pt>
                <c:pt idx="120">
                  <c:v>590414.40989559202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F2-49CE-AAD2-EB0C97D55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2456431"/>
        <c:axId val="2112472239"/>
      </c:lineChart>
      <c:catAx>
        <c:axId val="211245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on 8/2/2021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472239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2112472239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</a:t>
                </a:r>
                <a:r>
                  <a:rPr lang="en-US" baseline="0"/>
                  <a:t> (Meters)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4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8159E-43C6-4FB0-B5D6-F5674CA2A4F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766B0-2760-4496-8E0E-BE56ACEB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7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vicious cycle of debris -&gt; collisions -&gt; more debris -&gt; more collisions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2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8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Elaborate on each arrow, talk about the classes and structures that go into each of these, go into some detail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0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this was an integral part of the project,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of these two slides is to show that OREKIT helped get rid of complexity in our program. Because </a:t>
            </a:r>
            <a:r>
              <a:rPr lang="en-US" dirty="0" err="1"/>
              <a:t>orekit</a:t>
            </a:r>
            <a:r>
              <a:rPr lang="en-US" dirty="0"/>
              <a:t> takes care of the difficult calculations and provides specialized data structures, we were able to focus on inputting and outputting the data from text.</a:t>
            </a:r>
          </a:p>
          <a:p>
            <a:r>
              <a:rPr lang="en-US" dirty="0"/>
              <a:t>Also OREKIT is professionally written software, meaning it is more efficient than anything we could have written in 6 weeks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this is both readable by humans, and analyzable by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precision of the data, and how the outputted csv could be useful for analysis in 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complex run structure with explanation of how a lot of tailored data structures were needed on top of the OREKIT ones for this project.</a:t>
            </a:r>
          </a:p>
          <a:p>
            <a:r>
              <a:rPr lang="en-US" dirty="0"/>
              <a:t>Explain what </a:t>
            </a:r>
            <a:r>
              <a:rPr lang="en-US" dirty="0" err="1"/>
              <a:t>gradle</a:t>
            </a:r>
            <a:r>
              <a:rPr lang="en-US" dirty="0"/>
              <a:t> is, talk about the difficulties with libraries, but also what we learned about the advantages it provides</a:t>
            </a:r>
          </a:p>
          <a:p>
            <a:r>
              <a:rPr lang="en-US" dirty="0"/>
              <a:t>Talk about how this project could be expanded to the entire </a:t>
            </a:r>
            <a:r>
              <a:rPr lang="en-US" dirty="0" err="1"/>
              <a:t>celestrak</a:t>
            </a:r>
            <a:r>
              <a:rPr lang="en-US" dirty="0"/>
              <a:t> catalog, which has about 40k satellites, but due to hardware limitations we could only get around 1000.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766B0-2760-4496-8E0E-BE56ACEB99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6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AA01-2A57-4415-8AF1-46CC1BF47F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Satellite Close Approach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645B7-8892-4131-9361-D5074649C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Steven 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CC95F5-7488-43CB-85F2-6504C0A04782}"/>
              </a:ext>
            </a:extLst>
          </p:cNvPr>
          <p:cNvSpPr/>
          <p:nvPr/>
        </p:nvSpPr>
        <p:spPr>
          <a:xfrm>
            <a:off x="2105025" y="2457552"/>
            <a:ext cx="8255033" cy="4305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6EDB8-BAE5-4E63-A83A-768601D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13" y="66771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dirty="0"/>
              <a:t>How OREKIT COMES into play:</a:t>
            </a:r>
            <a:br>
              <a:rPr lang="en-US" sz="4400" dirty="0"/>
            </a:br>
            <a:r>
              <a:rPr lang="en-US" sz="4400" dirty="0"/>
              <a:t>BEHIND the Scenes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A99A8-226F-44A6-91C8-524FA663D178}"/>
              </a:ext>
            </a:extLst>
          </p:cNvPr>
          <p:cNvSpPr/>
          <p:nvPr/>
        </p:nvSpPr>
        <p:spPr>
          <a:xfrm>
            <a:off x="467193" y="1589026"/>
            <a:ext cx="1170317" cy="19734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satellites in TLE format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C9576A-5642-4668-9AB4-30F800301932}"/>
              </a:ext>
            </a:extLst>
          </p:cNvPr>
          <p:cNvSpPr/>
          <p:nvPr/>
        </p:nvSpPr>
        <p:spPr>
          <a:xfrm>
            <a:off x="9266235" y="283474"/>
            <a:ext cx="1930689" cy="19734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satellite pathways, represented by a series of time-stamped coordinates </a:t>
            </a:r>
          </a:p>
        </p:txBody>
      </p:sp>
      <p:pic>
        <p:nvPicPr>
          <p:cNvPr id="1028" name="Picture 4" descr="propagation class diagram">
            <a:extLst>
              <a:ext uri="{FF2B5EF4-FFF2-40B4-BE49-F238E27FC236}">
                <a16:creationId xmlns:a16="http://schemas.microsoft.com/office/drawing/2014/main" id="{C28F675D-1B98-46A5-A9E5-4A73CCD9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77" y="2980872"/>
            <a:ext cx="7073245" cy="36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8C97231-AE3D-4F0F-817E-F57314FBF29B}"/>
              </a:ext>
            </a:extLst>
          </p:cNvPr>
          <p:cNvCxnSpPr>
            <a:cxnSpLocks/>
          </p:cNvCxnSpPr>
          <p:nvPr/>
        </p:nvCxnSpPr>
        <p:spPr>
          <a:xfrm>
            <a:off x="1637510" y="1809062"/>
            <a:ext cx="2881832" cy="1301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A613D48-068A-416E-9D87-C16F6B702D33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7381935" y="1307182"/>
            <a:ext cx="1921261" cy="1847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6AC54D-0733-4CE3-926F-D54FD71B36C0}"/>
              </a:ext>
            </a:extLst>
          </p:cNvPr>
          <p:cNvSpPr txBox="1"/>
          <p:nvPr/>
        </p:nvSpPr>
        <p:spPr>
          <a:xfrm>
            <a:off x="7926950" y="2754489"/>
            <a:ext cx="2433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Diagram courtesy of OREKIT</a:t>
            </a:r>
          </a:p>
        </p:txBody>
      </p:sp>
    </p:spTree>
    <p:extLst>
      <p:ext uri="{BB962C8B-B14F-4D97-AF65-F5344CB8AC3E}">
        <p14:creationId xmlns:p14="http://schemas.microsoft.com/office/powerpoint/2010/main" val="832649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FD62-3911-4AA0-AEED-18DDB17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SAMPLE Log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18061-5914-409D-8913-3A50E5F8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5" y="3268745"/>
            <a:ext cx="9669224" cy="1086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69CF6-20CC-4EFB-8459-0C6D4BE2B09E}"/>
              </a:ext>
            </a:extLst>
          </p:cNvPr>
          <p:cNvSpPr/>
          <p:nvPr/>
        </p:nvSpPr>
        <p:spPr>
          <a:xfrm>
            <a:off x="4392891" y="3285242"/>
            <a:ext cx="1225484" cy="259236"/>
          </a:xfrm>
          <a:prstGeom prst="rect">
            <a:avLst/>
          </a:prstGeom>
          <a:solidFill>
            <a:srgbClr val="AC3EC1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4F758-FE61-4062-8C98-A4788EC6FA1F}"/>
              </a:ext>
            </a:extLst>
          </p:cNvPr>
          <p:cNvSpPr/>
          <p:nvPr/>
        </p:nvSpPr>
        <p:spPr>
          <a:xfrm>
            <a:off x="6014299" y="3285242"/>
            <a:ext cx="1307183" cy="259236"/>
          </a:xfrm>
          <a:prstGeom prst="rect">
            <a:avLst/>
          </a:prstGeom>
          <a:solidFill>
            <a:srgbClr val="AC3EC1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3E456-A5E2-48CE-9E07-288AC0EB3FA9}"/>
              </a:ext>
            </a:extLst>
          </p:cNvPr>
          <p:cNvSpPr txBox="1"/>
          <p:nvPr/>
        </p:nvSpPr>
        <p:spPr>
          <a:xfrm>
            <a:off x="4855965" y="2366129"/>
            <a:ext cx="339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Names of satellites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004088-4341-4E4A-8719-B69709F63B60}"/>
              </a:ext>
            </a:extLst>
          </p:cNvPr>
          <p:cNvCxnSpPr/>
          <p:nvPr/>
        </p:nvCxnSpPr>
        <p:spPr>
          <a:xfrm flipH="1">
            <a:off x="5147035" y="2735461"/>
            <a:ext cx="197963" cy="46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DA241C-514A-49B3-B1E9-E3B4F9791E93}"/>
              </a:ext>
            </a:extLst>
          </p:cNvPr>
          <p:cNvCxnSpPr/>
          <p:nvPr/>
        </p:nvCxnSpPr>
        <p:spPr>
          <a:xfrm>
            <a:off x="6221691" y="2735461"/>
            <a:ext cx="197963" cy="53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E3CAC-FD73-4CB4-B6D0-A2105CFABA1C}"/>
              </a:ext>
            </a:extLst>
          </p:cNvPr>
          <p:cNvSpPr/>
          <p:nvPr/>
        </p:nvSpPr>
        <p:spPr>
          <a:xfrm>
            <a:off x="2989457" y="3572759"/>
            <a:ext cx="2251845" cy="259236"/>
          </a:xfrm>
          <a:prstGeom prst="rect">
            <a:avLst/>
          </a:prstGeom>
          <a:solidFill>
            <a:srgbClr val="477BD1">
              <a:alpha val="1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9C9E1C-DCFE-4872-8A37-EED19904C0CF}"/>
              </a:ext>
            </a:extLst>
          </p:cNvPr>
          <p:cNvSpPr/>
          <p:nvPr/>
        </p:nvSpPr>
        <p:spPr>
          <a:xfrm>
            <a:off x="5541967" y="3572759"/>
            <a:ext cx="2251845" cy="259236"/>
          </a:xfrm>
          <a:prstGeom prst="rect">
            <a:avLst/>
          </a:prstGeom>
          <a:solidFill>
            <a:srgbClr val="477BD1">
              <a:alpha val="1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B73A6-DE08-44F6-A0C3-AE870D1179DB}"/>
              </a:ext>
            </a:extLst>
          </p:cNvPr>
          <p:cNvCxnSpPr/>
          <p:nvPr/>
        </p:nvCxnSpPr>
        <p:spPr>
          <a:xfrm flipH="1">
            <a:off x="7616858" y="2818614"/>
            <a:ext cx="904973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087E1-2E9B-49F1-A8F1-8D6398F58613}"/>
              </a:ext>
            </a:extLst>
          </p:cNvPr>
          <p:cNvCxnSpPr/>
          <p:nvPr/>
        </p:nvCxnSpPr>
        <p:spPr>
          <a:xfrm flipH="1">
            <a:off x="4939645" y="2817437"/>
            <a:ext cx="3129699" cy="8000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72E17F-A841-464B-918F-91F1868074E4}"/>
              </a:ext>
            </a:extLst>
          </p:cNvPr>
          <p:cNvSpPr txBox="1"/>
          <p:nvPr/>
        </p:nvSpPr>
        <p:spPr>
          <a:xfrm>
            <a:off x="7437749" y="2396606"/>
            <a:ext cx="294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Timestamps of rough interval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DA969-2825-4740-AC35-F829F6FB93A0}"/>
              </a:ext>
            </a:extLst>
          </p:cNvPr>
          <p:cNvSpPr/>
          <p:nvPr/>
        </p:nvSpPr>
        <p:spPr>
          <a:xfrm>
            <a:off x="2904616" y="3860276"/>
            <a:ext cx="1148910" cy="259236"/>
          </a:xfrm>
          <a:prstGeom prst="rect">
            <a:avLst/>
          </a:prstGeom>
          <a:solidFill>
            <a:srgbClr val="46B298">
              <a:alpha val="1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C4E21-7003-4631-9303-83AC2FAC181F}"/>
              </a:ext>
            </a:extLst>
          </p:cNvPr>
          <p:cNvSpPr txBox="1"/>
          <p:nvPr/>
        </p:nvSpPr>
        <p:spPr>
          <a:xfrm>
            <a:off x="1877675" y="4658761"/>
            <a:ext cx="190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Distance between satellites (meters)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48C270-21F6-4321-A07F-75FB7E90B5F2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2828912" y="4119512"/>
            <a:ext cx="650159" cy="5392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E0A117A-BE5E-4563-9249-BB8E478D06E7}"/>
              </a:ext>
            </a:extLst>
          </p:cNvPr>
          <p:cNvSpPr/>
          <p:nvPr/>
        </p:nvSpPr>
        <p:spPr>
          <a:xfrm>
            <a:off x="5618375" y="3860276"/>
            <a:ext cx="2251845" cy="217486"/>
          </a:xfrm>
          <a:prstGeom prst="rect">
            <a:avLst/>
          </a:prstGeom>
          <a:solidFill>
            <a:srgbClr val="90BA4C">
              <a:alpha val="1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565D0-1A40-457F-9ACF-B62C77F0D5BE}"/>
              </a:ext>
            </a:extLst>
          </p:cNvPr>
          <p:cNvSpPr txBox="1"/>
          <p:nvPr/>
        </p:nvSpPr>
        <p:spPr>
          <a:xfrm>
            <a:off x="4053526" y="4728503"/>
            <a:ext cx="179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Timestamp of  where closest distance occurs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9B45FB-F09A-46FE-8802-A0064487F257}"/>
              </a:ext>
            </a:extLst>
          </p:cNvPr>
          <p:cNvCxnSpPr>
            <a:stCxn id="27" idx="0"/>
            <a:endCxn id="26" idx="2"/>
          </p:cNvCxnSpPr>
          <p:nvPr/>
        </p:nvCxnSpPr>
        <p:spPr>
          <a:xfrm flipV="1">
            <a:off x="4949073" y="4077762"/>
            <a:ext cx="1795225" cy="65074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2C04832-A8A4-4FB5-8401-C843772E7872}"/>
              </a:ext>
            </a:extLst>
          </p:cNvPr>
          <p:cNvSpPr/>
          <p:nvPr/>
        </p:nvSpPr>
        <p:spPr>
          <a:xfrm>
            <a:off x="5397427" y="4097007"/>
            <a:ext cx="5236008" cy="226521"/>
          </a:xfrm>
          <a:prstGeom prst="rect">
            <a:avLst/>
          </a:prstGeom>
          <a:solidFill>
            <a:schemeClr val="accent5">
              <a:alpha val="1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5AA980-5757-4813-8F1A-C14B3FA4DF34}"/>
              </a:ext>
            </a:extLst>
          </p:cNvPr>
          <p:cNvSpPr txBox="1"/>
          <p:nvPr/>
        </p:nvSpPr>
        <p:spPr>
          <a:xfrm>
            <a:off x="6872141" y="4802999"/>
            <a:ext cx="275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Relative satellite position on 3D inertial plane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DF3A9-64C8-4F52-8553-A8319622A2D4}"/>
              </a:ext>
            </a:extLst>
          </p:cNvPr>
          <p:cNvCxnSpPr>
            <a:stCxn id="31" idx="0"/>
            <a:endCxn id="30" idx="2"/>
          </p:cNvCxnSpPr>
          <p:nvPr/>
        </p:nvCxnSpPr>
        <p:spPr>
          <a:xfrm flipH="1" flipV="1">
            <a:off x="8015431" y="4323528"/>
            <a:ext cx="233023" cy="47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60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F34D-C790-4EC3-8B60-AD3F1A40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Sample Project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3F68D-DD26-4E79-A000-D2DF5811DE56}"/>
              </a:ext>
            </a:extLst>
          </p:cNvPr>
          <p:cNvSpPr txBox="1"/>
          <p:nvPr/>
        </p:nvSpPr>
        <p:spPr>
          <a:xfrm>
            <a:off x="685801" y="2000073"/>
            <a:ext cx="524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Between Two Satellites Graphed over Time</a:t>
            </a:r>
          </a:p>
          <a:p>
            <a:pPr algn="ctr"/>
            <a:r>
              <a:rPr lang="en-US" dirty="0"/>
              <a:t>(log 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03482-CFCA-4D02-838B-06ECE07EEC01}"/>
              </a:ext>
            </a:extLst>
          </p:cNvPr>
          <p:cNvSpPr txBox="1"/>
          <p:nvPr/>
        </p:nvSpPr>
        <p:spPr>
          <a:xfrm>
            <a:off x="7649520" y="2065867"/>
            <a:ext cx="225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Spreadsheet Data</a:t>
            </a:r>
          </a:p>
          <a:p>
            <a:r>
              <a:rPr lang="en-US" dirty="0"/>
              <a:t> (1 Second Interval)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BA8498-0449-42F4-94E0-466EFA3DB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457815"/>
              </p:ext>
            </p:extLst>
          </p:nvPr>
        </p:nvGraphicFramePr>
        <p:xfrm>
          <a:off x="685800" y="2893413"/>
          <a:ext cx="4498941" cy="2777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280216-47F6-4415-8EBC-F8D289F1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71009"/>
              </p:ext>
            </p:extLst>
          </p:nvPr>
        </p:nvGraphicFramePr>
        <p:xfrm>
          <a:off x="5981765" y="3110259"/>
          <a:ext cx="5092700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400117309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63576526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9157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02842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83228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and Time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Distance in Meters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 Difference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Difference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 Difference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6450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5:30:00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575244.4175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325863.2945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424022.2795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211953.6733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6298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5:30:01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565542.9921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320314.8446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416891.1818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208420.2937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7265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5:30:02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555840.9597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314766.0353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409759.6338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204886.6955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83123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5:30:03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546138.3313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309216.8726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402627.6434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201352.8827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15755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5:30:04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536435.1179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303667.3626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395495.2181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197818.8592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30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5:30:05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526731.3308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298117.5113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388362.366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194284.6287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4726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5:30:06 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517026.981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292567.3248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381229.0946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190750.1952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52628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8DFD32-9E7B-4350-BC77-1B696FA7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694"/>
              </p:ext>
            </p:extLst>
          </p:nvPr>
        </p:nvGraphicFramePr>
        <p:xfrm>
          <a:off x="5981765" y="4593077"/>
          <a:ext cx="5092700" cy="506824"/>
        </p:xfrm>
        <a:graphic>
          <a:graphicData uri="http://schemas.openxmlformats.org/drawingml/2006/table">
            <a:tbl>
              <a:tblPr last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66478291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599298789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651401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032412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0278906"/>
                    </a:ext>
                  </a:extLst>
                </a:gridCol>
              </a:tblGrid>
              <a:tr h="2534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…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…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…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1759551"/>
                  </a:ext>
                </a:extLst>
              </a:tr>
              <a:tr h="25341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5:30:59 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4669.214547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-1913.178487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2769.477561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3235.939833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64577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1B92AC0-6F35-4FF9-9226-644ECBD3166E}"/>
              </a:ext>
            </a:extLst>
          </p:cNvPr>
          <p:cNvSpPr txBox="1"/>
          <p:nvPr/>
        </p:nvSpPr>
        <p:spPr>
          <a:xfrm>
            <a:off x="6318150" y="5147644"/>
            <a:ext cx="246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Timestamp and distance of closest approach </a:t>
            </a:r>
          </a:p>
        </p:txBody>
      </p:sp>
    </p:spTree>
    <p:extLst>
      <p:ext uri="{BB962C8B-B14F-4D97-AF65-F5344CB8AC3E}">
        <p14:creationId xmlns:p14="http://schemas.microsoft.com/office/powerpoint/2010/main" val="39023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1A31B-F27A-4016-8905-F31302B4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5A67-FCBE-41C6-AACC-F541F041C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778" y="2138516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Complex structures and dependencies</a:t>
            </a:r>
          </a:p>
          <a:p>
            <a:pPr marL="0" indent="0"/>
            <a:endParaRPr lang="en-US" sz="2400" dirty="0"/>
          </a:p>
          <a:p>
            <a:r>
              <a:rPr lang="en-US" sz="2400" dirty="0"/>
              <a:t>Learning how to use a </a:t>
            </a:r>
            <a:r>
              <a:rPr lang="en-US" sz="2400"/>
              <a:t>build tool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Performance and memory issues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584C-6012-45D6-A9C1-EC6F58161D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52714" y="270418"/>
            <a:ext cx="3099420" cy="368706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D38F0-DB7C-41E2-A0DB-F53B97E0B6A2}"/>
              </a:ext>
            </a:extLst>
          </p:cNvPr>
          <p:cNvSpPr txBox="1"/>
          <p:nvPr/>
        </p:nvSpPr>
        <p:spPr>
          <a:xfrm>
            <a:off x="4835337" y="4022862"/>
            <a:ext cx="273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run structure</a:t>
            </a:r>
          </a:p>
        </p:txBody>
      </p:sp>
      <p:pic>
        <p:nvPicPr>
          <p:cNvPr id="2050" name="Picture 2" descr="A beginners guide to Gradle. I have a love hate relationship with… | by  Andrew MacMurray | Medium">
            <a:extLst>
              <a:ext uri="{FF2B5EF4-FFF2-40B4-BE49-F238E27FC236}">
                <a16:creationId xmlns:a16="http://schemas.microsoft.com/office/drawing/2014/main" id="{FB550991-5C49-4812-B1A4-28687EC9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03" y="1889452"/>
            <a:ext cx="3637288" cy="146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2C183-BCA0-4E3B-80F9-2BCB9D9C5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902" y="5465882"/>
            <a:ext cx="5696745" cy="381053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C48C76EA-FD71-411B-9289-C2D63FF76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434" y="4856197"/>
            <a:ext cx="188621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6858-8B23-4424-957D-BAB5AB0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080619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0092-5A8D-47DD-A39E-D3420CE92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3880737"/>
            <a:ext cx="10131428" cy="8604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1863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28004F-B65F-4B12-B5CE-3A12DEA4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 little About Me</a:t>
            </a:r>
          </a:p>
        </p:txBody>
      </p:sp>
      <p:pic>
        <p:nvPicPr>
          <p:cNvPr id="7" name="Picture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9DA80733-1B0D-4AEF-8DC3-ECEEA2DB4D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8967" r="8967"/>
          <a:stretch>
            <a:fillRect/>
          </a:stretch>
        </p:blipFill>
        <p:spPr>
          <a:xfrm>
            <a:off x="7994886" y="3786718"/>
            <a:ext cx="1314358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7F513-72DE-48A1-A7B5-E6E42C14F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Student at Redondo Union High School</a:t>
            </a:r>
          </a:p>
          <a:p>
            <a:r>
              <a:rPr lang="en-US" dirty="0"/>
              <a:t>Aspiring Software Engineer</a:t>
            </a:r>
          </a:p>
          <a:p>
            <a:r>
              <a:rPr lang="en-US" dirty="0"/>
              <a:t>Software Mentors: Megumi </a:t>
            </a:r>
            <a:r>
              <a:rPr lang="en-US" dirty="0" err="1"/>
              <a:t>Telles</a:t>
            </a:r>
            <a:r>
              <a:rPr lang="en-US" dirty="0"/>
              <a:t> and Bryce </a:t>
            </a:r>
            <a:r>
              <a:rPr lang="en-US" dirty="0" err="1"/>
              <a:t>Ockerman</a:t>
            </a:r>
            <a:endParaRPr lang="en-US" dirty="0"/>
          </a:p>
          <a:p>
            <a:r>
              <a:rPr lang="en-US" dirty="0"/>
              <a:t>Project Mentor: Galen Stevens</a:t>
            </a:r>
          </a:p>
          <a:p>
            <a:r>
              <a:rPr lang="en-US" dirty="0"/>
              <a:t>Hobbies: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Video Games</a:t>
            </a:r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B0B2FF38-BD06-4AFD-B8D5-B0A64A58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244" y="3786718"/>
            <a:ext cx="1830386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AAD126C5-3CFF-46F9-BACF-46FAA6FC1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678" y="908421"/>
            <a:ext cx="3721522" cy="279114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C74ACA-A11D-4838-B89F-1FB23E89DB6E}"/>
              </a:ext>
            </a:extLst>
          </p:cNvPr>
          <p:cNvSpPr txBox="1">
            <a:spLocks/>
          </p:cNvSpPr>
          <p:nvPr/>
        </p:nvSpPr>
        <p:spPr>
          <a:xfrm>
            <a:off x="685799" y="623657"/>
            <a:ext cx="616465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7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D73FF-F998-4E13-BD68-BF3DF0F1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Problem</a:t>
            </a:r>
          </a:p>
        </p:txBody>
      </p:sp>
      <p:pic>
        <p:nvPicPr>
          <p:cNvPr id="2050" name="Picture 2" descr="The Kessler Syndrome: Closing Off Earth From Space | by Ella Alderson |  Predict | Medium">
            <a:extLst>
              <a:ext uri="{FF2B5EF4-FFF2-40B4-BE49-F238E27FC236}">
                <a16:creationId xmlns:a16="http://schemas.microsoft.com/office/drawing/2014/main" id="{96DDA676-C122-403B-B624-078BF65DD93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80" b="-1"/>
          <a:stretch/>
        </p:blipFill>
        <p:spPr bwMode="auto">
          <a:xfrm>
            <a:off x="513619" y="337709"/>
            <a:ext cx="6838569" cy="620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9AE50-F1AE-4F9B-B10A-EEA35E318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/>
              <a:t>There are over 30,000 objects orbiting around earth</a:t>
            </a:r>
          </a:p>
          <a:p>
            <a:pPr>
              <a:buFont typeface="Arial"/>
              <a:buChar char="•"/>
            </a:pPr>
            <a:r>
              <a:rPr lang="en-US" sz="2400" dirty="0"/>
              <a:t>Operational satellites provide essential functions, are expensive, and very prone to damage</a:t>
            </a:r>
          </a:p>
          <a:p>
            <a:pPr>
              <a:buFont typeface="Arial"/>
              <a:buChar char="•"/>
            </a:pPr>
            <a:r>
              <a:rPr lang="en-US" sz="2400" dirty="0"/>
              <a:t>Collisions are very possible, lots of financial loss, causes more space debris</a:t>
            </a:r>
          </a:p>
        </p:txBody>
      </p:sp>
    </p:spTree>
    <p:extLst>
      <p:ext uri="{BB962C8B-B14F-4D97-AF65-F5344CB8AC3E}">
        <p14:creationId xmlns:p14="http://schemas.microsoft.com/office/powerpoint/2010/main" val="331641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7567C-9330-42CE-B501-4D5FA0C5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cap="all" dirty="0"/>
              <a:t>A Few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C06-31F6-4F5F-943A-CC02008F3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u="sng" dirty="0"/>
              <a:t>Propagate</a:t>
            </a:r>
            <a:r>
              <a:rPr lang="en-US" dirty="0"/>
              <a:t> – predict the trajectory of an object in motion. In this case, the objects in question are satellites.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u="sng" dirty="0"/>
              <a:t>Two-Line Element (TLE)</a:t>
            </a:r>
            <a:r>
              <a:rPr lang="en-US" dirty="0"/>
              <a:t> – a set of parameters that define the orbital motion of a satellite. Each Two-Line Element, or TLE represents a single satellite.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u="sng" dirty="0"/>
              <a:t>Close Approach</a:t>
            </a:r>
            <a:r>
              <a:rPr lang="en-US" dirty="0"/>
              <a:t> – when two satellites come into relatively (~10 km) close proximity with each other</a:t>
            </a:r>
            <a:endParaRPr lang="en-US" u="sng" dirty="0"/>
          </a:p>
        </p:txBody>
      </p:sp>
      <p:pic>
        <p:nvPicPr>
          <p:cNvPr id="1026" name="Picture 2" descr="Satellites">
            <a:extLst>
              <a:ext uri="{FF2B5EF4-FFF2-40B4-BE49-F238E27FC236}">
                <a16:creationId xmlns:a16="http://schemas.microsoft.com/office/drawing/2014/main" id="{935E80FB-D476-4DAC-B5EF-6C746490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4371" y="1548077"/>
            <a:ext cx="2044526" cy="1635621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now, nature, ice&#10;&#10;Description automatically generated">
            <a:extLst>
              <a:ext uri="{FF2B5EF4-FFF2-40B4-BE49-F238E27FC236}">
                <a16:creationId xmlns:a16="http://schemas.microsoft.com/office/drawing/2014/main" id="{41D87C81-8405-4252-852A-66CAA556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468" y="4530856"/>
            <a:ext cx="3612642" cy="195985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Converts NORAD 2 line elements to 1 line Charlie elements.">
            <a:extLst>
              <a:ext uri="{FF2B5EF4-FFF2-40B4-BE49-F238E27FC236}">
                <a16:creationId xmlns:a16="http://schemas.microsoft.com/office/drawing/2014/main" id="{76A74795-783C-423C-B5BE-ED95D240E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468" y="3409124"/>
            <a:ext cx="3549727" cy="896306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7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D2C3-B20C-4D84-8B28-52B0EE63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819697"/>
            <a:ext cx="5540807" cy="1035579"/>
          </a:xfrm>
        </p:spPr>
        <p:txBody>
          <a:bodyPr>
            <a:noAutofit/>
          </a:bodyPr>
          <a:lstStyle/>
          <a:p>
            <a:r>
              <a:rPr lang="en-US" sz="4400" dirty="0"/>
              <a:t>Project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E29E-962C-4F57-AF60-D563B46C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430" y="3600450"/>
            <a:ext cx="4099947" cy="28575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Advantages: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Parameters such as the starting date, the danger threshold, and duration are all configurable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The program outputs a log file that is both readable for humans, and can be analyzed by computers</a:t>
            </a:r>
          </a:p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FAB4774-1C57-479A-8EDA-E21B3B78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925" y="3966633"/>
            <a:ext cx="2122702" cy="124191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1F1E9F-AA3F-4B6E-A39D-53BBF86D6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5420784"/>
            <a:ext cx="4958616" cy="120246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D36B-CA70-40C3-A53E-9EC7AAEBCC74}"/>
              </a:ext>
            </a:extLst>
          </p:cNvPr>
          <p:cNvSpPr txBox="1"/>
          <p:nvPr/>
        </p:nvSpPr>
        <p:spPr>
          <a:xfrm>
            <a:off x="942975" y="1990725"/>
            <a:ext cx="10706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GOAL: propagate the paths of thousands of satellites over a period, and detect all the close approaches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INPUT: a text file containing satellites represented by TLEs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OUTPUT: a readable log file containing all close approaches between satellite pairs</a:t>
            </a:r>
          </a:p>
        </p:txBody>
      </p:sp>
    </p:spTree>
    <p:extLst>
      <p:ext uri="{BB962C8B-B14F-4D97-AF65-F5344CB8AC3E}">
        <p14:creationId xmlns:p14="http://schemas.microsoft.com/office/powerpoint/2010/main" val="168474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4285-20FE-408C-A176-2E3B5EDB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Configurable PARAMETERS</a:t>
            </a:r>
            <a:endParaRPr lang="en-US" sz="4400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81852D6-0B3E-4958-B3EE-9C95A7A2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1" y="3098696"/>
            <a:ext cx="3376788" cy="19756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Number Lines | Scholastic | Parents">
            <a:extLst>
              <a:ext uri="{FF2B5EF4-FFF2-40B4-BE49-F238E27FC236}">
                <a16:creationId xmlns:a16="http://schemas.microsoft.com/office/drawing/2014/main" id="{5CB68AB1-AF56-43CD-B9AC-1A8B0F146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29"/>
          <a:stretch/>
        </p:blipFill>
        <p:spPr bwMode="auto">
          <a:xfrm>
            <a:off x="4205855" y="1807240"/>
            <a:ext cx="7173346" cy="444116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81742-19AF-4CE7-8651-AF9FD7830D9F}"/>
              </a:ext>
            </a:extLst>
          </p:cNvPr>
          <p:cNvSpPr/>
          <p:nvPr/>
        </p:nvSpPr>
        <p:spPr>
          <a:xfrm>
            <a:off x="4989688" y="4191714"/>
            <a:ext cx="564444" cy="12417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B0E3F-8F60-4694-B6BA-1F8D41BC2D44}"/>
              </a:ext>
            </a:extLst>
          </p:cNvPr>
          <p:cNvSpPr/>
          <p:nvPr/>
        </p:nvSpPr>
        <p:spPr>
          <a:xfrm>
            <a:off x="4989688" y="3484732"/>
            <a:ext cx="5599289" cy="1241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08AD-C2EA-4469-96CB-8A6BFAC95241}"/>
              </a:ext>
            </a:extLst>
          </p:cNvPr>
          <p:cNvSpPr txBox="1"/>
          <p:nvPr/>
        </p:nvSpPr>
        <p:spPr>
          <a:xfrm>
            <a:off x="4819680" y="1936850"/>
            <a:ext cx="608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Orbit Trajectory for a Satellite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DE9F71-6866-4086-A276-0D093B95B11A}"/>
              </a:ext>
            </a:extLst>
          </p:cNvPr>
          <p:cNvSpPr/>
          <p:nvPr/>
        </p:nvSpPr>
        <p:spPr>
          <a:xfrm>
            <a:off x="4888088" y="3818468"/>
            <a:ext cx="203200" cy="22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96BF97-DFBF-44D2-B859-1F9643A7F747}"/>
              </a:ext>
            </a:extLst>
          </p:cNvPr>
          <p:cNvSpPr/>
          <p:nvPr/>
        </p:nvSpPr>
        <p:spPr>
          <a:xfrm>
            <a:off x="5452532" y="3812310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5C914D-7BBE-42AF-BEDF-80DB52D9879D}"/>
              </a:ext>
            </a:extLst>
          </p:cNvPr>
          <p:cNvSpPr/>
          <p:nvPr/>
        </p:nvSpPr>
        <p:spPr>
          <a:xfrm>
            <a:off x="5994397" y="3813265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FF6A6C-52BD-4D00-A2D1-0D6F36F8EB24}"/>
              </a:ext>
            </a:extLst>
          </p:cNvPr>
          <p:cNvSpPr/>
          <p:nvPr/>
        </p:nvSpPr>
        <p:spPr>
          <a:xfrm>
            <a:off x="6558841" y="3812309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E679A6-10BD-4D6E-9396-8122726C9353}"/>
              </a:ext>
            </a:extLst>
          </p:cNvPr>
          <p:cNvSpPr/>
          <p:nvPr/>
        </p:nvSpPr>
        <p:spPr>
          <a:xfrm>
            <a:off x="7145192" y="3823532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4BA927-8C8E-4011-9245-B074C421444F}"/>
              </a:ext>
            </a:extLst>
          </p:cNvPr>
          <p:cNvSpPr/>
          <p:nvPr/>
        </p:nvSpPr>
        <p:spPr>
          <a:xfrm>
            <a:off x="7687057" y="3824487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7B4DB5-AE56-4DD6-9D51-B0FBFE12D580}"/>
              </a:ext>
            </a:extLst>
          </p:cNvPr>
          <p:cNvSpPr/>
          <p:nvPr/>
        </p:nvSpPr>
        <p:spPr>
          <a:xfrm>
            <a:off x="8251501" y="3823531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D4C764-E157-429C-B64A-4BF6EDCD629B}"/>
              </a:ext>
            </a:extLst>
          </p:cNvPr>
          <p:cNvSpPr/>
          <p:nvPr/>
        </p:nvSpPr>
        <p:spPr>
          <a:xfrm>
            <a:off x="8837852" y="3822576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3121C6-76BE-4E37-BC72-8F149C25531B}"/>
              </a:ext>
            </a:extLst>
          </p:cNvPr>
          <p:cNvSpPr/>
          <p:nvPr/>
        </p:nvSpPr>
        <p:spPr>
          <a:xfrm>
            <a:off x="9379717" y="3823531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92DD13-BEED-4E61-9AD6-39186422AD68}"/>
              </a:ext>
            </a:extLst>
          </p:cNvPr>
          <p:cNvSpPr/>
          <p:nvPr/>
        </p:nvSpPr>
        <p:spPr>
          <a:xfrm>
            <a:off x="9944161" y="3822575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78F999-8E66-49A8-A8C0-DE3CA98ED758}"/>
              </a:ext>
            </a:extLst>
          </p:cNvPr>
          <p:cNvSpPr/>
          <p:nvPr/>
        </p:nvSpPr>
        <p:spPr>
          <a:xfrm>
            <a:off x="10462666" y="3822575"/>
            <a:ext cx="203200" cy="225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748AE6-5AB8-4C0F-9A5C-B50F28D625F1}"/>
              </a:ext>
            </a:extLst>
          </p:cNvPr>
          <p:cNvSpPr/>
          <p:nvPr/>
        </p:nvSpPr>
        <p:spPr>
          <a:xfrm>
            <a:off x="1544036" y="3899883"/>
            <a:ext cx="178818" cy="296937"/>
          </a:xfrm>
          <a:prstGeom prst="rect">
            <a:avLst/>
          </a:prstGeom>
          <a:solidFill>
            <a:srgbClr val="46B298">
              <a:alpha val="1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FFD5D3-EF12-473A-A92C-F92C689F5CFD}"/>
              </a:ext>
            </a:extLst>
          </p:cNvPr>
          <p:cNvSpPr/>
          <p:nvPr/>
        </p:nvSpPr>
        <p:spPr>
          <a:xfrm>
            <a:off x="2132444" y="4267199"/>
            <a:ext cx="565600" cy="293512"/>
          </a:xfrm>
          <a:prstGeom prst="rect">
            <a:avLst/>
          </a:prstGeom>
          <a:solidFill>
            <a:srgbClr val="46B298">
              <a:alpha val="1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A07848-F1E8-41A8-8A87-EE754F85F23A}"/>
              </a:ext>
            </a:extLst>
          </p:cNvPr>
          <p:cNvSpPr/>
          <p:nvPr/>
        </p:nvSpPr>
        <p:spPr>
          <a:xfrm>
            <a:off x="1703090" y="4667337"/>
            <a:ext cx="1423932" cy="296937"/>
          </a:xfrm>
          <a:prstGeom prst="rect">
            <a:avLst/>
          </a:prstGeom>
          <a:solidFill>
            <a:srgbClr val="AC3EC1">
              <a:alpha val="1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400D9F-394A-4982-BD84-58ECECA556A8}"/>
              </a:ext>
            </a:extLst>
          </p:cNvPr>
          <p:cNvSpPr/>
          <p:nvPr/>
        </p:nvSpPr>
        <p:spPr>
          <a:xfrm>
            <a:off x="1547101" y="3513298"/>
            <a:ext cx="351505" cy="296937"/>
          </a:xfrm>
          <a:prstGeom prst="rect">
            <a:avLst/>
          </a:prstGeom>
          <a:solidFill>
            <a:srgbClr val="477BD1">
              <a:alpha val="1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5E29A-93E9-4B25-B968-DB81AAAB7CDF}"/>
              </a:ext>
            </a:extLst>
          </p:cNvPr>
          <p:cNvSpPr txBox="1"/>
          <p:nvPr/>
        </p:nvSpPr>
        <p:spPr>
          <a:xfrm>
            <a:off x="7223538" y="3000753"/>
            <a:ext cx="125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Duration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1254B-8C91-47C5-B1B3-86D66EC87219}"/>
              </a:ext>
            </a:extLst>
          </p:cNvPr>
          <p:cNvSpPr txBox="1"/>
          <p:nvPr/>
        </p:nvSpPr>
        <p:spPr>
          <a:xfrm>
            <a:off x="4865509" y="4341655"/>
            <a:ext cx="10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Interval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D8B838-F134-4D18-BAC2-34492932ACDE}"/>
              </a:ext>
            </a:extLst>
          </p:cNvPr>
          <p:cNvSpPr txBox="1"/>
          <p:nvPr/>
        </p:nvSpPr>
        <p:spPr>
          <a:xfrm>
            <a:off x="8660035" y="5154807"/>
            <a:ext cx="231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Each dot represents the state of a satellite at a particular 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A95236-2322-4EC9-B59C-4B720BE770F4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4654780" y="4044245"/>
            <a:ext cx="334908" cy="98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390C84-AB81-49B6-948E-857806603722}"/>
              </a:ext>
            </a:extLst>
          </p:cNvPr>
          <p:cNvSpPr txBox="1"/>
          <p:nvPr/>
        </p:nvSpPr>
        <p:spPr>
          <a:xfrm>
            <a:off x="4390807" y="5074326"/>
            <a:ext cx="180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Start:</a:t>
            </a:r>
          </a:p>
          <a:p>
            <a:r>
              <a:rPr lang="en-US" dirty="0">
                <a:solidFill>
                  <a:schemeClr val="accent1"/>
                </a:solidFill>
              </a:rPr>
              <a:t>July 28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, 12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:00:00 AM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AB4A3-F9E9-459C-B4E7-4518313EA058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554132" y="4038087"/>
            <a:ext cx="567315" cy="984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F7874D-1A37-4122-B643-E1E6823B0DFD}"/>
              </a:ext>
            </a:extLst>
          </p:cNvPr>
          <p:cNvSpPr txBox="1"/>
          <p:nvPr/>
        </p:nvSpPr>
        <p:spPr>
          <a:xfrm>
            <a:off x="5774413" y="4936515"/>
            <a:ext cx="180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July 28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12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:01:00 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16E1-5A2E-4E52-B694-E3547FBE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7" y="4274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The data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A2C6F-EED1-4F5A-A086-3A79ED4D2D7D}"/>
              </a:ext>
            </a:extLst>
          </p:cNvPr>
          <p:cNvSpPr/>
          <p:nvPr/>
        </p:nvSpPr>
        <p:spPr>
          <a:xfrm>
            <a:off x="1421326" y="1151837"/>
            <a:ext cx="1628774" cy="2150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Input:</a:t>
            </a:r>
          </a:p>
          <a:p>
            <a:pPr algn="ctr"/>
            <a:r>
              <a:rPr lang="en-US" dirty="0"/>
              <a:t>List of TLEs in text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261BCA3-7D42-42DF-ADEC-E3CE52AD3028}"/>
              </a:ext>
            </a:extLst>
          </p:cNvPr>
          <p:cNvSpPr/>
          <p:nvPr/>
        </p:nvSpPr>
        <p:spPr>
          <a:xfrm>
            <a:off x="3050100" y="1151837"/>
            <a:ext cx="2000308" cy="19695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Read in and parse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D73A2-8D6D-406A-9EC8-678EF78A931D}"/>
              </a:ext>
            </a:extLst>
          </p:cNvPr>
          <p:cNvSpPr/>
          <p:nvPr/>
        </p:nvSpPr>
        <p:spPr>
          <a:xfrm>
            <a:off x="5050408" y="1151837"/>
            <a:ext cx="1628774" cy="21706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Satellites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44586EC-E605-4B58-A0BA-E1094603B567}"/>
              </a:ext>
            </a:extLst>
          </p:cNvPr>
          <p:cNvSpPr/>
          <p:nvPr/>
        </p:nvSpPr>
        <p:spPr>
          <a:xfrm>
            <a:off x="6679182" y="1151837"/>
            <a:ext cx="2058591" cy="19695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Propagate satellite paths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0A92-208D-42B6-9DC7-B71DC73A704A}"/>
              </a:ext>
            </a:extLst>
          </p:cNvPr>
          <p:cNvSpPr/>
          <p:nvPr/>
        </p:nvSpPr>
        <p:spPr>
          <a:xfrm>
            <a:off x="8737773" y="1151836"/>
            <a:ext cx="1628774" cy="21506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satellite trajectories, represented by a series of time-stamped coordinates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12720-BA54-4712-8D89-1A8D9F857424}"/>
              </a:ext>
            </a:extLst>
          </p:cNvPr>
          <p:cNvSpPr/>
          <p:nvPr/>
        </p:nvSpPr>
        <p:spPr>
          <a:xfrm>
            <a:off x="8723918" y="4614492"/>
            <a:ext cx="1628774" cy="21431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pairs of satellites that come into close approach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5A9AC88-5622-4C4A-9012-983934F74E5F}"/>
              </a:ext>
            </a:extLst>
          </p:cNvPr>
          <p:cNvSpPr/>
          <p:nvPr/>
        </p:nvSpPr>
        <p:spPr>
          <a:xfrm>
            <a:off x="8269336" y="3302456"/>
            <a:ext cx="2565646" cy="1312036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Find all pairs of satellites that come close to each other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CAA771C-BA8C-4FCB-BF0A-B750BC0B7C74}"/>
              </a:ext>
            </a:extLst>
          </p:cNvPr>
          <p:cNvSpPr/>
          <p:nvPr/>
        </p:nvSpPr>
        <p:spPr>
          <a:xfrm flipH="1">
            <a:off x="5983111" y="4701286"/>
            <a:ext cx="2740806" cy="19695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Find close approach(es) for each pair, and record data for each approach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53C7F-C0C1-4284-805F-BA4276B47FB5}"/>
              </a:ext>
            </a:extLst>
          </p:cNvPr>
          <p:cNvSpPr/>
          <p:nvPr/>
        </p:nvSpPr>
        <p:spPr>
          <a:xfrm>
            <a:off x="1024921" y="4527696"/>
            <a:ext cx="1628774" cy="2143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</a:t>
            </a:r>
          </a:p>
          <a:p>
            <a:pPr algn="ctr"/>
            <a:r>
              <a:rPr lang="en-US" sz="1400" dirty="0"/>
              <a:t>A log file of all close satellite approaches of satellites in selected data set, ready for further analysis and 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E2130-E0D1-4EB3-B9E4-A3A07FECE36D}"/>
              </a:ext>
            </a:extLst>
          </p:cNvPr>
          <p:cNvSpPr/>
          <p:nvPr/>
        </p:nvSpPr>
        <p:spPr>
          <a:xfrm>
            <a:off x="4354337" y="4527696"/>
            <a:ext cx="1628774" cy="2143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Satellite pairs, and the close approaches of each pair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E53E46-EC8C-4831-8E79-097097B636EA}"/>
              </a:ext>
            </a:extLst>
          </p:cNvPr>
          <p:cNvSpPr/>
          <p:nvPr/>
        </p:nvSpPr>
        <p:spPr>
          <a:xfrm flipH="1">
            <a:off x="2653694" y="4614490"/>
            <a:ext cx="1700641" cy="19695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Write out each close approach</a:t>
            </a:r>
          </a:p>
        </p:txBody>
      </p:sp>
    </p:spTree>
    <p:extLst>
      <p:ext uri="{BB962C8B-B14F-4D97-AF65-F5344CB8AC3E}">
        <p14:creationId xmlns:p14="http://schemas.microsoft.com/office/powerpoint/2010/main" val="384729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2CF5D-6AD3-489A-8EA4-E2F359B8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OREKIT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1800" dirty="0"/>
              <a:t>(Orbits Extrapolation Kit)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37FA8-7877-4B76-BFCB-116D42F63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305850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/>
              <a:t>Set of pre-built functions and data structures that were built to work with satellites and orbits</a:t>
            </a:r>
          </a:p>
          <a:p>
            <a:pPr>
              <a:buFont typeface="Arial"/>
              <a:buChar char="•"/>
            </a:pPr>
            <a:r>
              <a:rPr lang="en-US" sz="2400" dirty="0"/>
              <a:t>Abstracted away a lot of complexity, making it easier to focus on higher level data processing</a:t>
            </a:r>
          </a:p>
        </p:txBody>
      </p:sp>
      <p:pic>
        <p:nvPicPr>
          <p:cNvPr id="1029" name="Picture 5" descr="Orekit Announcement – Orekit.Space">
            <a:extLst>
              <a:ext uri="{FF2B5EF4-FFF2-40B4-BE49-F238E27FC236}">
                <a16:creationId xmlns:a16="http://schemas.microsoft.com/office/drawing/2014/main" id="{9B0D20D2-4C85-4493-9581-5894A97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663977"/>
            <a:ext cx="6095593" cy="336781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1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6DAE737-0702-4550-B823-7397C869DF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81935" y="1307182"/>
            <a:ext cx="1921261" cy="1847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36EDB8-BAE5-4E63-A83A-768601D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13" y="66771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dirty="0"/>
              <a:t>How OREKIT COMES into play:</a:t>
            </a:r>
            <a:br>
              <a:rPr lang="en-US" sz="4400" dirty="0"/>
            </a:br>
            <a:r>
              <a:rPr lang="en-US" sz="4400" dirty="0"/>
              <a:t>Propagation WITH </a:t>
            </a:r>
            <a:r>
              <a:rPr lang="en-US" sz="4400" dirty="0" err="1"/>
              <a:t>orekit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A99A8-226F-44A6-91C8-524FA663D178}"/>
              </a:ext>
            </a:extLst>
          </p:cNvPr>
          <p:cNvSpPr/>
          <p:nvPr/>
        </p:nvSpPr>
        <p:spPr>
          <a:xfrm>
            <a:off x="467193" y="1589026"/>
            <a:ext cx="1170317" cy="19734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satellites in TLE format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07447D6-5159-4793-A6DC-FF46DA8D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5"/>
          <a:stretch/>
        </p:blipFill>
        <p:spPr>
          <a:xfrm>
            <a:off x="2151243" y="3110845"/>
            <a:ext cx="4736197" cy="3034123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EEB1942-9BD4-4AA6-9F0F-DED04DF3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81" y="4810786"/>
            <a:ext cx="1890221" cy="1651845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C08D5323-A5FE-466C-8ADD-8B8F35C5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167" y="3433742"/>
            <a:ext cx="1441987" cy="1181202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1A61B8B-9756-4BFA-A7E4-9935F580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881" y="3242821"/>
            <a:ext cx="1148803" cy="1367381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8C97231-AE3D-4F0F-817E-F57314FBF29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637510" y="1809062"/>
            <a:ext cx="2881832" cy="1301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47B5B3-A99D-47D3-B129-38E1D393DC80}"/>
              </a:ext>
            </a:extLst>
          </p:cNvPr>
          <p:cNvCxnSpPr>
            <a:cxnSpLocks/>
          </p:cNvCxnSpPr>
          <p:nvPr/>
        </p:nvCxnSpPr>
        <p:spPr>
          <a:xfrm flipV="1">
            <a:off x="4741682" y="3110846"/>
            <a:ext cx="1432875" cy="107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51E415-D4E9-4A5A-848D-24A3484B2307}"/>
              </a:ext>
            </a:extLst>
          </p:cNvPr>
          <p:cNvCxnSpPr/>
          <p:nvPr/>
        </p:nvCxnSpPr>
        <p:spPr>
          <a:xfrm>
            <a:off x="6144783" y="3110845"/>
            <a:ext cx="1669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BC9576A-5642-4668-9AB4-30F800301932}"/>
              </a:ext>
            </a:extLst>
          </p:cNvPr>
          <p:cNvSpPr/>
          <p:nvPr/>
        </p:nvSpPr>
        <p:spPr>
          <a:xfrm>
            <a:off x="9266235" y="283474"/>
            <a:ext cx="1930689" cy="19734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satellite pathways, represented by a series of time-stamped coordinates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5BE62-90B8-42C8-9EB9-1B1D0A41F1C9}"/>
              </a:ext>
            </a:extLst>
          </p:cNvPr>
          <p:cNvSpPr txBox="1"/>
          <p:nvPr/>
        </p:nvSpPr>
        <p:spPr>
          <a:xfrm>
            <a:off x="4228427" y="5942068"/>
            <a:ext cx="2271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We have do this thousands of times for every satellite in our list!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CC95F5-7488-43CB-85F2-6504C0A04782}"/>
              </a:ext>
            </a:extLst>
          </p:cNvPr>
          <p:cNvSpPr/>
          <p:nvPr/>
        </p:nvSpPr>
        <p:spPr>
          <a:xfrm>
            <a:off x="2105025" y="2457552"/>
            <a:ext cx="8255033" cy="4305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REKIT Flight Dynamics Library – Newspace Factory">
            <a:extLst>
              <a:ext uri="{FF2B5EF4-FFF2-40B4-BE49-F238E27FC236}">
                <a16:creationId xmlns:a16="http://schemas.microsoft.com/office/drawing/2014/main" id="{8FC9BE10-C118-4BAE-9498-F1BACD6CA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8" b="18461"/>
          <a:stretch/>
        </p:blipFill>
        <p:spPr bwMode="auto">
          <a:xfrm>
            <a:off x="4768619" y="2575772"/>
            <a:ext cx="2557197" cy="15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998EC4-A18F-420F-ACF3-F3B32C3C39DC}"/>
              </a:ext>
            </a:extLst>
          </p:cNvPr>
          <p:cNvSpPr txBox="1"/>
          <p:nvPr/>
        </p:nvSpPr>
        <p:spPr>
          <a:xfrm>
            <a:off x="3289955" y="4336330"/>
            <a:ext cx="620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Takes care of all the complex calculations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Provides useful data structures that make storing the output of the propagation easier</a:t>
            </a:r>
          </a:p>
        </p:txBody>
      </p:sp>
    </p:spTree>
    <p:extLst>
      <p:ext uri="{BB962C8B-B14F-4D97-AF65-F5344CB8AC3E}">
        <p14:creationId xmlns:p14="http://schemas.microsoft.com/office/powerpoint/2010/main" val="3746087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8253A06561A478D06D03F3A8DB8B9" ma:contentTypeVersion="2" ma:contentTypeDescription="Create a new document." ma:contentTypeScope="" ma:versionID="e303d9797283914f04d6531e8ca84d6e">
  <xsd:schema xmlns:xsd="http://www.w3.org/2001/XMLSchema" xmlns:xs="http://www.w3.org/2001/XMLSchema" xmlns:p="http://schemas.microsoft.com/office/2006/metadata/properties" xmlns:ns3="c7ad473f-7f47-4f15-9cfc-5348b8697ae4" targetNamespace="http://schemas.microsoft.com/office/2006/metadata/properties" ma:root="true" ma:fieldsID="063e65528cc79226a9879c9551f9cbfa" ns3:_="">
    <xsd:import namespace="c7ad473f-7f47-4f15-9cfc-5348b8697a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d473f-7f47-4f15-9cfc-5348b8697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B15E38-378F-4C44-80B2-EA781AE31408}">
  <ds:schemaRefs>
    <ds:schemaRef ds:uri="c7ad473f-7f47-4f15-9cfc-5348b8697ae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5307B0-CBB8-490B-9331-5CD77DDB1E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2AD3F-A192-4D1D-AF3A-47E44BF40F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ad473f-7f47-4f15-9cfc-5348b8697a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2836</TotalTime>
  <Words>910</Words>
  <Application>Microsoft Office PowerPoint</Application>
  <PresentationFormat>Widescreen</PresentationFormat>
  <Paragraphs>164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Satellite Close Approach Analysis</vt:lpstr>
      <vt:lpstr>A little About Me</vt:lpstr>
      <vt:lpstr>The Problem</vt:lpstr>
      <vt:lpstr>A Few Definitions</vt:lpstr>
      <vt:lpstr>Project Assignment</vt:lpstr>
      <vt:lpstr>Configurable PARAMETERS</vt:lpstr>
      <vt:lpstr>The data Flow</vt:lpstr>
      <vt:lpstr>OREKIT  (Orbits Extrapolation Kit)</vt:lpstr>
      <vt:lpstr>How OREKIT COMES into play: Propagation WITH orekit</vt:lpstr>
      <vt:lpstr>How OREKIT COMES into play: BEHIND the Scenes</vt:lpstr>
      <vt:lpstr>SAMPLE Log Entry</vt:lpstr>
      <vt:lpstr>Sample Project Output</vt:lpstr>
      <vt:lpstr>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 Steven</dc:creator>
  <cp:lastModifiedBy>Shi Steven</cp:lastModifiedBy>
  <cp:revision>28</cp:revision>
  <dcterms:created xsi:type="dcterms:W3CDTF">2021-07-29T22:50:46Z</dcterms:created>
  <dcterms:modified xsi:type="dcterms:W3CDTF">2021-08-04T19:31:04Z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0x010100D978253A06561A478D06D03F3A8DB8B9</vt:lpwstr>
  </property>
</Properties>
</file>